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3" r:id="rId5"/>
    <p:sldId id="286" r:id="rId6"/>
    <p:sldId id="284" r:id="rId7"/>
    <p:sldId id="287" r:id="rId8"/>
    <p:sldId id="288" r:id="rId9"/>
    <p:sldId id="289" r:id="rId10"/>
    <p:sldId id="260" r:id="rId11"/>
    <p:sldId id="291" r:id="rId12"/>
    <p:sldId id="292" r:id="rId13"/>
    <p:sldId id="290" r:id="rId14"/>
    <p:sldId id="293" r:id="rId15"/>
    <p:sldId id="269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EE1D29-C88B-4A10-965E-0130228C2830}" v="1106" dt="2021-04-19T08:55:29.562"/>
  </p1510:revLst>
</p1510:revInfo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5733" autoAdjust="0"/>
  </p:normalViewPr>
  <p:slideViewPr>
    <p:cSldViewPr snapToGrid="0">
      <p:cViewPr varScale="1">
        <p:scale>
          <a:sx n="95" d="100"/>
          <a:sy n="95" d="100"/>
        </p:scale>
        <p:origin x="49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9F38D7C-C9B1-41D6-B237-AF5A7C03ED58}" type="datetime1">
              <a:rPr lang="pt-BR" noProof="1" dirty="0" smtClean="0"/>
              <a:t>19/04/2021</a:t>
            </a:fld>
            <a:endParaRPr lang="pt-BR" noProof="1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C5C4AF7-E0DC-4CC9-B656-188E3265B4F2}" type="datetime1">
              <a:rPr lang="pt-BR" noProof="1" dirty="0" smtClean="0"/>
              <a:t>19/04/2021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631703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5576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13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57096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4706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8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181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1967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37490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06500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9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2745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noProof="1" dirty="0" smtClean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6155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gra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1">
              <a:solidFill>
                <a:schemeClr val="tx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317500"/>
          </a:effectLst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1"/>
              <a:t>Inserir ou arrastar e soltar </a:t>
            </a:r>
            <a:br>
              <a:rPr lang="pt-BR" noProof="1"/>
            </a:br>
            <a:r>
              <a:rPr lang="pt-BR" noProof="1"/>
              <a:t>a foto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1"/>
              <a:t>Título do slide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1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1"/>
            </a:p>
          </p:txBody>
        </p:sp>
      </p:grp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1"/>
              <a:t>Título da seção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1"/>
              <a:t>Título da seção 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1"/>
              <a:t>Título da seção 3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em Linha Reta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Ano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Ano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MM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noProof="1"/>
              <a:t>Título do item</a:t>
            </a:r>
          </a:p>
        </p:txBody>
      </p:sp>
      <p:sp>
        <p:nvSpPr>
          <p:cNvPr id="41" name="Espaço Reservado para Texto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Mês, Ano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39" name="Espaço Reservado para Texto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1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1"/>
          </a:p>
        </p:txBody>
      </p: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Foto de perfil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Foto de perfil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Foto de perfil</a:t>
            </a:r>
          </a:p>
        </p:txBody>
      </p:sp>
      <p:sp>
        <p:nvSpPr>
          <p:cNvPr id="39" name="Espaço Reservado para Texto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1"/>
              <a:t>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Biografia curta</a:t>
            </a:r>
          </a:p>
        </p:txBody>
      </p:sp>
      <p:sp>
        <p:nvSpPr>
          <p:cNvPr id="43" name="Espaço Reservado para Texto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Título</a:t>
            </a:r>
          </a:p>
        </p:txBody>
      </p:sp>
      <p:sp>
        <p:nvSpPr>
          <p:cNvPr id="45" name="Espaço Reservado para Texto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1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Biografia curta</a:t>
            </a:r>
          </a:p>
        </p:txBody>
      </p:sp>
      <p:sp>
        <p:nvSpPr>
          <p:cNvPr id="47" name="Espaço Reservado para Texto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Título</a:t>
            </a:r>
          </a:p>
        </p:txBody>
      </p:sp>
      <p:sp>
        <p:nvSpPr>
          <p:cNvPr id="49" name="Espaço Reservado para Texto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1"/>
              <a:t>Nome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Biografia curta</a:t>
            </a:r>
          </a:p>
        </p:txBody>
      </p:sp>
      <p:sp>
        <p:nvSpPr>
          <p:cNvPr id="51" name="Espaço Reservado para Texto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Título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1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1"/>
            </a:p>
          </p:txBody>
        </p:sp>
      </p:grpSp>
      <p:sp>
        <p:nvSpPr>
          <p:cNvPr id="47" name="Espaço Reservado para Imagem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Foto de perfil</a:t>
            </a:r>
          </a:p>
        </p:txBody>
      </p:sp>
      <p:sp>
        <p:nvSpPr>
          <p:cNvPr id="46" name="Espaço Reservado para Imagem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Foto de perfil</a:t>
            </a:r>
          </a:p>
        </p:txBody>
      </p:sp>
      <p:sp>
        <p:nvSpPr>
          <p:cNvPr id="45" name="Espaço Reservado para Imagem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Foto de perfil</a:t>
            </a:r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Foto de perfil</a:t>
            </a:r>
          </a:p>
        </p:txBody>
      </p:sp>
      <p:sp>
        <p:nvSpPr>
          <p:cNvPr id="43" name="Espaço Reservado para Imagem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Foto de perfil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Foto de perfil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1"/>
              <a:t>Nome completo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1"/>
              <a:t>Nome completo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40" name="Espaço Reservado para Texto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1"/>
              <a:t>Nome completo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52" name="Espaço Reservado para Texto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1"/>
              <a:t>Nome completo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57" name="Espaço Reservado para Texto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1"/>
              <a:t>Nome completo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59" name="Espaço Reservado para Texto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1"/>
              <a:t>Nome completo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27" name="Espaço Reservado para Texto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2 com Imagem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1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1"/>
              <a:t>Obrigado </a:t>
            </a:r>
            <a:br>
              <a:rPr lang="pt-BR" noProof="1"/>
            </a:br>
            <a:r>
              <a:rPr lang="pt-BR" noProof="1"/>
              <a:t>Você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50685" y="3820804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Nome completo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0685" y="4226974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Telefone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0685" y="4613337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1"/>
              <a:t>Email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0828" y="4999701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1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imagem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94222" y="1145254"/>
            <a:ext cx="4567666" cy="4688435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1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‹nº›</a:t>
            </a:fld>
            <a:endParaRPr lang="pt-BR" noProof="1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1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1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1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pt-BR" noProof="1" dirty="0" smtClean="0"/>
              <a:pPr algn="ctr"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a livre: Forma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1"/>
          </a:p>
        </p:txBody>
      </p:sp>
      <p:sp>
        <p:nvSpPr>
          <p:cNvPr id="276" name="Forma livre: Forma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1"/>
          </a:p>
        </p:txBody>
      </p:sp>
      <p:sp>
        <p:nvSpPr>
          <p:cNvPr id="143" name="Forma livre: Forma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163" name="Forma livre: Forma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187" name="Forma livre: Forma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42" name="Forma livre: Forma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74" name="Forma livre: Forma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17" name="Espaço Reservado para Imagem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1264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354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354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8008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80977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0977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80179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0269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0269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2351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24407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24407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31" name="Espaço Reservado para Imagem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6351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440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1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Editar estilos de texto Mestre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1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1"/>
          </a:p>
        </p:txBody>
      </p:sp>
      <p:sp>
        <p:nvSpPr>
          <p:cNvPr id="3" name="Espaço Reservado para Imagem 2" descr="Espaço Reservado para Imagem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Editar estilos de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0" name="Espaço Reservado para Imagem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21" name="Espaço Reservado para Imagem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22" name="Espaço Reservado para Imagem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1">
              <a:solidFill>
                <a:schemeClr val="tx1"/>
              </a:solidFill>
            </a:endParaRP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12919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35" name="Espaço Reservado para Imagem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98828" y="28440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90091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90091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36" name="Espaço Reservado para Imagem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1"/>
              <a:t>Título do slide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4X, Opção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1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33" name="Espaço Reservado para Imagem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283776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283776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2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37" name="Espaço Reservado para Imagem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4481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3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38" name="Espaço Reservado para Imagem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Ícone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4481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Marcador 4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Descrição do Marcador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1"/>
              <a:t>Título do slide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1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1"/>
              <a:t>Título de Slide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1"/>
              <a:t>Insira ou arraste e solte o design da tela aqui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1"/>
              <a:t>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pt-BR" noProof="1"/>
              <a:t>Editar estilos de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1"/>
              <a:t>Cabeçalho da Seção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1"/>
              <a:t>Cabeçalho da seção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1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Cabeçalho da seção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187400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1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1"/>
              <a:t>Descrição da Seção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1"/>
              <a:t>2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1"/>
              <a:t>Descrição da Seção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1"/>
              <a:t>3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1"/>
              <a:t>Descrição da Seção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grpSp>
        <p:nvGrpSpPr>
          <p:cNvPr id="192" name="Grupo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1"/>
            </a:p>
          </p:txBody>
        </p:sp>
        <p:grpSp>
          <p:nvGrpSpPr>
            <p:cNvPr id="182" name="Grupo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a livre: Forma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1"/>
              </a:p>
            </p:txBody>
          </p:sp>
          <p:sp>
            <p:nvSpPr>
              <p:cNvPr id="184" name="Forma livre: Forma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1"/>
              </a:p>
            </p:txBody>
          </p:sp>
          <p:sp>
            <p:nvSpPr>
              <p:cNvPr id="185" name="Forma livre: Forma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1"/>
              </a:p>
            </p:txBody>
          </p:sp>
          <p:sp>
            <p:nvSpPr>
              <p:cNvPr id="186" name="Forma livre: Forma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1"/>
              </a:p>
            </p:txBody>
          </p:sp>
          <p:sp>
            <p:nvSpPr>
              <p:cNvPr id="187" name="Forma livre: Forma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1"/>
              </a:p>
            </p:txBody>
          </p:sp>
          <p:sp>
            <p:nvSpPr>
              <p:cNvPr id="188" name="Forma livre: Forma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1"/>
              </a:p>
            </p:txBody>
          </p:sp>
          <p:sp>
            <p:nvSpPr>
              <p:cNvPr id="189" name="Forma livre: Forma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1"/>
              </a:p>
            </p:txBody>
          </p:sp>
          <p:sp>
            <p:nvSpPr>
              <p:cNvPr id="190" name="Forma livre: Forma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1"/>
              </a:p>
            </p:txBody>
          </p:sp>
          <p:sp>
            <p:nvSpPr>
              <p:cNvPr id="191" name="Forma livre: Forma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Título do quadrante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1"/>
              <a:t>Título do quadrante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4231" y="1480329"/>
            <a:ext cx="4171072" cy="669720"/>
          </a:xfrm>
        </p:spPr>
        <p:txBody>
          <a:bodyPr rtlCol="0"/>
          <a:lstStyle/>
          <a:p>
            <a:pPr rtl="0"/>
            <a:r>
              <a:rPr lang="pt-BR" sz="9000" noProof="1"/>
              <a:t>HELP10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817" y="3588121"/>
            <a:ext cx="4099187" cy="104893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noProof="1">
                <a:ea typeface="+mn-lt"/>
                <a:cs typeface="+mn-lt"/>
              </a:rPr>
              <a:t>ADS-SENAC NOITE 2021.1</a:t>
            </a:r>
            <a:r>
              <a:rPr lang="pt-BR" b="0" noProof="1">
                <a:ea typeface="+mn-lt"/>
                <a:cs typeface="+mn-lt"/>
              </a:rPr>
              <a:t> </a:t>
            </a:r>
            <a:endParaRPr lang="pt-BR" dirty="0"/>
          </a:p>
          <a:p>
            <a:endParaRPr lang="pt-BR" noProof="1">
              <a:ea typeface="+mn-lt"/>
              <a:cs typeface="+mn-lt"/>
            </a:endParaRPr>
          </a:p>
          <a:p>
            <a:endParaRPr lang="pt-BR" noProof="1">
              <a:ea typeface="+mn-lt"/>
              <a:cs typeface="+mn-lt"/>
            </a:endParaRPr>
          </a:p>
          <a:p>
            <a:r>
              <a:rPr lang="pt-BR" noProof="1">
                <a:ea typeface="+mn-lt"/>
                <a:cs typeface="+mn-lt"/>
              </a:rPr>
              <a:t>Dyego Ithalo da Silva </a:t>
            </a:r>
            <a:endParaRPr lang="pt-BR" dirty="0">
              <a:cs typeface="Calibri"/>
            </a:endParaRPr>
          </a:p>
          <a:p>
            <a:r>
              <a:rPr lang="pt-BR" noProof="1">
                <a:ea typeface="+mn-lt"/>
                <a:cs typeface="+mn-lt"/>
              </a:rPr>
              <a:t>Jéssica Lery Reis </a:t>
            </a:r>
            <a:endParaRPr lang="pt-BR" dirty="0"/>
          </a:p>
          <a:p>
            <a:r>
              <a:rPr lang="pt-BR" noProof="1">
                <a:ea typeface="+mn-lt"/>
                <a:cs typeface="+mn-lt"/>
              </a:rPr>
              <a:t>Johnnathan Felipe Souza da Silva </a:t>
            </a:r>
            <a:endParaRPr lang="pt-BR" dirty="0"/>
          </a:p>
          <a:p>
            <a:r>
              <a:rPr lang="pt-BR" noProof="1">
                <a:ea typeface="+mn-lt"/>
                <a:cs typeface="+mn-lt"/>
              </a:rPr>
              <a:t>José Helder da Silva Brito </a:t>
            </a:r>
            <a:endParaRPr lang="pt-BR" dirty="0"/>
          </a:p>
          <a:p>
            <a:r>
              <a:rPr lang="pt-BR" noProof="1">
                <a:ea typeface="+mn-lt"/>
                <a:cs typeface="+mn-lt"/>
              </a:rPr>
              <a:t>Victor Porto Padilha </a:t>
            </a:r>
            <a:endParaRPr lang="pt-BR" dirty="0"/>
          </a:p>
          <a:p>
            <a:pPr rtl="0"/>
            <a:endParaRPr lang="pt-BR" noProof="1"/>
          </a:p>
        </p:txBody>
      </p:sp>
      <p:pic>
        <p:nvPicPr>
          <p:cNvPr id="11" name="Imagem 11" descr="Homem em pé em frente a janela&#10;&#10;Descrição gerada automaticamente">
            <a:extLst>
              <a:ext uri="{FF2B5EF4-FFF2-40B4-BE49-F238E27FC236}">
                <a16:creationId xmlns:a16="http://schemas.microsoft.com/office/drawing/2014/main" id="{77EE6689-A4EF-46EA-8A39-D44FADB95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525" r="17525"/>
          <a:stretch/>
        </p:blipFill>
        <p:spPr>
          <a:xfrm>
            <a:off x="1264826" y="1130877"/>
            <a:ext cx="4826458" cy="46884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220945" y="185928"/>
            <a:ext cx="4871750" cy="2255205"/>
          </a:xfrm>
        </p:spPr>
        <p:txBody>
          <a:bodyPr rtlCol="0"/>
          <a:lstStyle/>
          <a:p>
            <a:pPr algn="ctr"/>
            <a:r>
              <a:rPr lang="pt-BR" sz="4000" cap="all" noProof="1">
                <a:ea typeface="+mj-lt"/>
                <a:cs typeface="+mj-lt"/>
              </a:rPr>
              <a:t>DICIONÁRIO</a:t>
            </a:r>
            <a:br>
              <a:rPr lang="pt-BR" sz="4000" cap="all" noProof="1">
                <a:ea typeface="+mj-lt"/>
                <a:cs typeface="+mj-lt"/>
              </a:rPr>
            </a:br>
            <a:br>
              <a:rPr lang="pt-BR" sz="4000" cap="all" noProof="1">
                <a:ea typeface="+mj-lt"/>
                <a:cs typeface="+mj-lt"/>
              </a:rPr>
            </a:br>
            <a:r>
              <a:rPr lang="pt-BR" sz="4000" cap="all" noProof="1">
                <a:ea typeface="+mj-lt"/>
                <a:cs typeface="+mj-lt"/>
              </a:rPr>
              <a:t>entidade PROFISSIONAIS</a:t>
            </a:r>
            <a:endParaRPr lang="pt-BR" sz="4000" b="0" cap="all" noProof="1">
              <a:ea typeface="+mj-lt"/>
              <a:cs typeface="+mj-lt"/>
            </a:endParaRP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10</a:t>
            </a:fld>
            <a:endParaRPr lang="pt-BR" noProof="1"/>
          </a:p>
        </p:txBody>
      </p:sp>
      <p:pic>
        <p:nvPicPr>
          <p:cNvPr id="10" name="Imagem 10" descr="Homem em pé em frente a janela&#10;&#10;Descrição gerada automaticamente">
            <a:extLst>
              <a:ext uri="{FF2B5EF4-FFF2-40B4-BE49-F238E27FC236}">
                <a16:creationId xmlns:a16="http://schemas.microsoft.com/office/drawing/2014/main" id="{AB1E8B23-C8D9-4A4A-BAF9-3D7E7460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625" y="2340988"/>
            <a:ext cx="4431553" cy="34705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48AE658-6320-4B19-82C5-D3A144D35B04}"/>
              </a:ext>
            </a:extLst>
          </p:cNvPr>
          <p:cNvSpPr txBox="1"/>
          <p:nvPr/>
        </p:nvSpPr>
        <p:spPr>
          <a:xfrm>
            <a:off x="400526" y="1164148"/>
            <a:ext cx="544614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dirty="0">
              <a:cs typeface="Calibri"/>
            </a:endParaRPr>
          </a:p>
          <a:p>
            <a:r>
              <a:rPr lang="pt-BR" b="1" dirty="0">
                <a:ea typeface="+mn-lt"/>
                <a:cs typeface="+mn-lt"/>
              </a:rPr>
              <a:t> </a:t>
            </a:r>
            <a:r>
              <a:rPr lang="pt-BR" dirty="0">
                <a:ea typeface="+mn-lt"/>
                <a:cs typeface="+mn-lt"/>
              </a:rPr>
              <a:t> </a:t>
            </a:r>
            <a:endParaRPr lang="pt-BR"/>
          </a:p>
          <a:p>
            <a:r>
              <a:rPr lang="pt-BR" b="1" dirty="0">
                <a:ea typeface="+mn-lt"/>
                <a:cs typeface="+mn-lt"/>
              </a:rPr>
              <a:t>endereço: </a:t>
            </a:r>
            <a:r>
              <a:rPr lang="pt-BR" dirty="0">
                <a:ea typeface="+mn-lt"/>
                <a:cs typeface="+mn-lt"/>
              </a:rPr>
              <a:t>atributo composto que indica o endereço do profissional. Tipo caractere. </a:t>
            </a:r>
          </a:p>
          <a:p>
            <a:r>
              <a:rPr lang="pt-BR" dirty="0">
                <a:ea typeface="+mn-lt"/>
                <a:cs typeface="+mn-lt"/>
              </a:rPr>
              <a:t>  </a:t>
            </a:r>
          </a:p>
          <a:p>
            <a:r>
              <a:rPr lang="pt-BR" b="1" dirty="0">
                <a:ea typeface="+mn-lt"/>
                <a:cs typeface="+mn-lt"/>
              </a:rPr>
              <a:t>nome: </a:t>
            </a:r>
            <a:r>
              <a:rPr lang="pt-BR" dirty="0">
                <a:ea typeface="+mn-lt"/>
                <a:cs typeface="+mn-lt"/>
              </a:rPr>
              <a:t>atributo composto que identifica o nome e sobrenome do cliente. Tipo caractere. </a:t>
            </a:r>
          </a:p>
          <a:p>
            <a:r>
              <a:rPr lang="pt-BR" dirty="0">
                <a:ea typeface="+mn-lt"/>
                <a:cs typeface="+mn-lt"/>
              </a:rPr>
              <a:t>  </a:t>
            </a:r>
          </a:p>
          <a:p>
            <a:r>
              <a:rPr lang="pt-BR" b="1" dirty="0">
                <a:ea typeface="+mn-lt"/>
                <a:cs typeface="+mn-lt"/>
              </a:rPr>
              <a:t>sexo: </a:t>
            </a:r>
            <a:r>
              <a:rPr lang="pt-BR" dirty="0">
                <a:ea typeface="+mn-lt"/>
                <a:cs typeface="+mn-lt"/>
              </a:rPr>
              <a:t>atributo que identifica o sexo do profissional. Tipo caractere. </a:t>
            </a:r>
          </a:p>
          <a:p>
            <a:r>
              <a:rPr lang="pt-BR" dirty="0">
                <a:ea typeface="+mn-lt"/>
                <a:cs typeface="+mn-lt"/>
              </a:rPr>
              <a:t>  </a:t>
            </a:r>
          </a:p>
          <a:p>
            <a:r>
              <a:rPr lang="pt-BR" b="1" dirty="0">
                <a:ea typeface="+mn-lt"/>
                <a:cs typeface="+mn-lt"/>
              </a:rPr>
              <a:t>telefones: </a:t>
            </a:r>
            <a:r>
              <a:rPr lang="pt-BR" dirty="0">
                <a:ea typeface="+mn-lt"/>
                <a:cs typeface="+mn-lt"/>
              </a:rPr>
              <a:t>atributo multivalorado que identifica os contatos telefônicos do profissional. Tipo caractere. </a:t>
            </a: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369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220945" y="185928"/>
            <a:ext cx="4871750" cy="2255205"/>
          </a:xfrm>
        </p:spPr>
        <p:txBody>
          <a:bodyPr rtlCol="0"/>
          <a:lstStyle/>
          <a:p>
            <a:pPr algn="ctr"/>
            <a:r>
              <a:rPr lang="pt-BR" sz="4000" cap="all" noProof="1">
                <a:ea typeface="+mj-lt"/>
                <a:cs typeface="+mj-lt"/>
              </a:rPr>
              <a:t>DICIONÁRIO</a:t>
            </a:r>
            <a:br>
              <a:rPr lang="pt-BR" sz="4000" cap="all" noProof="1">
                <a:ea typeface="+mj-lt"/>
                <a:cs typeface="+mj-lt"/>
              </a:rPr>
            </a:br>
            <a:br>
              <a:rPr lang="pt-BR" sz="4000" cap="all" noProof="1">
                <a:ea typeface="+mj-lt"/>
                <a:cs typeface="+mj-lt"/>
              </a:rPr>
            </a:br>
            <a:r>
              <a:rPr lang="pt-BR" sz="4000" cap="all" noProof="1">
                <a:ea typeface="+mj-lt"/>
                <a:cs typeface="+mj-lt"/>
              </a:rPr>
              <a:t>entidade serviços</a:t>
            </a: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11</a:t>
            </a:fld>
            <a:endParaRPr lang="pt-BR" noProof="1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AB1E8B23-C8D9-4A4A-BAF9-3D7E7460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17" y="2636419"/>
            <a:ext cx="4294010" cy="33722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48AE658-6320-4B19-82C5-D3A144D35B04}"/>
              </a:ext>
            </a:extLst>
          </p:cNvPr>
          <p:cNvSpPr txBox="1"/>
          <p:nvPr/>
        </p:nvSpPr>
        <p:spPr>
          <a:xfrm>
            <a:off x="265332" y="82599"/>
            <a:ext cx="5446143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Entidade que vai armazenar todos os serviços e suas respectivas informações dentro do banco de dados.</a:t>
            </a:r>
            <a:r>
              <a:rPr lang="pt-BR" dirty="0">
                <a:ea typeface="+mn-lt"/>
                <a:cs typeface="+mn-lt"/>
              </a:rPr>
              <a:t> </a:t>
            </a:r>
            <a:endParaRPr lang="pt-BR"/>
          </a:p>
          <a:p>
            <a:r>
              <a:rPr lang="pt-BR" b="1" dirty="0">
                <a:ea typeface="+mn-lt"/>
                <a:cs typeface="+mn-lt"/>
              </a:rPr>
              <a:t> </a:t>
            </a:r>
            <a:r>
              <a:rPr lang="pt-BR" dirty="0">
                <a:ea typeface="+mn-lt"/>
                <a:cs typeface="+mn-lt"/>
              </a:rPr>
              <a:t> </a:t>
            </a:r>
            <a:endParaRPr lang="pt-BR"/>
          </a:p>
          <a:p>
            <a:r>
              <a:rPr lang="pt-BR" b="1" dirty="0" err="1">
                <a:ea typeface="+mn-lt"/>
                <a:cs typeface="+mn-lt"/>
              </a:rPr>
              <a:t>cod</a:t>
            </a:r>
            <a:r>
              <a:rPr lang="pt-BR" b="1" dirty="0">
                <a:ea typeface="+mn-lt"/>
                <a:cs typeface="+mn-lt"/>
              </a:rPr>
              <a:t>-serviço: </a:t>
            </a:r>
            <a:r>
              <a:rPr lang="pt-BR" dirty="0">
                <a:ea typeface="+mn-lt"/>
                <a:cs typeface="+mn-lt"/>
              </a:rPr>
              <a:t>chave primária identificadora do serviço na tabela SERVIÇOS. Tipo inteiro. </a:t>
            </a:r>
            <a:endParaRPr lang="pt-BR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>
                <a:ea typeface="+mn-lt"/>
                <a:cs typeface="+mn-lt"/>
              </a:rPr>
              <a:t>nome: </a:t>
            </a:r>
            <a:r>
              <a:rPr lang="pt-BR" dirty="0">
                <a:ea typeface="+mn-lt"/>
                <a:cs typeface="+mn-lt"/>
              </a:rPr>
              <a:t>nome do serviço. Tipo caractere. 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 err="1">
                <a:ea typeface="+mn-lt"/>
                <a:cs typeface="+mn-lt"/>
              </a:rPr>
              <a:t>data_final</a:t>
            </a:r>
            <a:r>
              <a:rPr lang="pt-BR" b="1" dirty="0">
                <a:ea typeface="+mn-lt"/>
                <a:cs typeface="+mn-lt"/>
              </a:rPr>
              <a:t>: </a:t>
            </a:r>
            <a:r>
              <a:rPr lang="pt-BR" dirty="0">
                <a:ea typeface="+mn-lt"/>
                <a:cs typeface="+mn-lt"/>
              </a:rPr>
              <a:t>data em que o serviço é finalizado. Tipo data. </a:t>
            </a:r>
            <a:endParaRPr lang="pt-BR" dirty="0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 err="1">
                <a:ea typeface="+mn-lt"/>
                <a:cs typeface="+mn-lt"/>
              </a:rPr>
              <a:t>data_inicial</a:t>
            </a:r>
            <a:r>
              <a:rPr lang="pt-BR" b="1" dirty="0">
                <a:ea typeface="+mn-lt"/>
                <a:cs typeface="+mn-lt"/>
              </a:rPr>
              <a:t>: </a:t>
            </a:r>
            <a:r>
              <a:rPr lang="pt-BR" dirty="0">
                <a:ea typeface="+mn-lt"/>
                <a:cs typeface="+mn-lt"/>
              </a:rPr>
              <a:t>data em que o serviço é inicializado. Tipo data. </a:t>
            </a:r>
            <a:endParaRPr lang="pt-BR" dirty="0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>
                <a:ea typeface="+mn-lt"/>
                <a:cs typeface="+mn-lt"/>
              </a:rPr>
              <a:t>descrição: </a:t>
            </a:r>
            <a:r>
              <a:rPr lang="pt-BR" dirty="0">
                <a:ea typeface="+mn-lt"/>
                <a:cs typeface="+mn-lt"/>
              </a:rPr>
              <a:t>descrição do serviço a ser realizado. Tipo caractere. 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 err="1">
                <a:ea typeface="+mn-lt"/>
                <a:cs typeface="+mn-lt"/>
              </a:rPr>
              <a:t>valor_final</a:t>
            </a:r>
            <a:r>
              <a:rPr lang="pt-BR" b="1" dirty="0">
                <a:ea typeface="+mn-lt"/>
                <a:cs typeface="+mn-lt"/>
              </a:rPr>
              <a:t>: </a:t>
            </a:r>
            <a:r>
              <a:rPr lang="pt-BR" dirty="0">
                <a:ea typeface="+mn-lt"/>
                <a:cs typeface="+mn-lt"/>
              </a:rPr>
              <a:t>atributo que identifica o valor final do serviço. Tipo real. </a:t>
            </a:r>
            <a:endParaRPr lang="pt-BR" dirty="0"/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 err="1">
                <a:ea typeface="+mn-lt"/>
                <a:cs typeface="+mn-lt"/>
              </a:rPr>
              <a:t>valor_inicial</a:t>
            </a:r>
            <a:r>
              <a:rPr lang="pt-BR" b="1" dirty="0">
                <a:ea typeface="+mn-lt"/>
                <a:cs typeface="+mn-lt"/>
              </a:rPr>
              <a:t>: </a:t>
            </a:r>
            <a:r>
              <a:rPr lang="pt-BR" dirty="0">
                <a:ea typeface="+mn-lt"/>
                <a:cs typeface="+mn-lt"/>
              </a:rPr>
              <a:t>atributo que identifica o valor inicial do serviço. Tipo real. </a:t>
            </a:r>
            <a:endParaRPr lang="pt-BR"/>
          </a:p>
          <a:p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07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12</a:t>
            </a:fld>
            <a:endParaRPr lang="pt-BR" noProof="1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89D954-C620-42E4-BE2D-159678EAEBD8}"/>
              </a:ext>
            </a:extLst>
          </p:cNvPr>
          <p:cNvSpPr txBox="1"/>
          <p:nvPr/>
        </p:nvSpPr>
        <p:spPr>
          <a:xfrm>
            <a:off x="4847303" y="226141"/>
            <a:ext cx="371413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 b="1" dirty="0">
                <a:latin typeface="Corbel"/>
              </a:rPr>
              <a:t>MER – HELPE10</a:t>
            </a:r>
          </a:p>
        </p:txBody>
      </p:sp>
      <p:pic>
        <p:nvPicPr>
          <p:cNvPr id="21" name="Imagem 21" descr="Diagrama&#10;&#10;Descrição gerada automaticamente">
            <a:extLst>
              <a:ext uri="{FF2B5EF4-FFF2-40B4-BE49-F238E27FC236}">
                <a16:creationId xmlns:a16="http://schemas.microsoft.com/office/drawing/2014/main" id="{D371489F-6021-4E8D-8FCA-F9225D72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39" y="1318587"/>
            <a:ext cx="11309553" cy="42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968278" y="88640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>
              <a:solidFill>
                <a:schemeClr val="lt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27439" y="971441"/>
            <a:ext cx="9864505" cy="1048939"/>
          </a:xfrm>
        </p:spPr>
        <p:txBody>
          <a:bodyPr vert="horz" lIns="0" tIns="0" rIns="0" bIns="0" rtlCol="0" anchor="t">
            <a:noAutofit/>
          </a:bodyPr>
          <a:lstStyle/>
          <a:p>
            <a:pPr algn="l"/>
            <a:r>
              <a:rPr lang="pt-BR" sz="2500" b="0" noProof="1"/>
              <a:t>DESEJO MONTAR UM BANCO DE DADOS PARA UM SITE ONDE OS </a:t>
            </a:r>
            <a:r>
              <a:rPr lang="pt-BR" sz="2500" u="sng" noProof="1"/>
              <a:t>CLIENTES</a:t>
            </a:r>
            <a:r>
              <a:rPr lang="pt-BR" sz="2500" b="0" noProof="1"/>
              <a:t> PRECISAM DE </a:t>
            </a:r>
            <a:r>
              <a:rPr lang="pt-BR" sz="2500" u="sng" noProof="1"/>
              <a:t>SERVIÇOS</a:t>
            </a:r>
            <a:r>
              <a:rPr lang="pt-BR" sz="2500" b="0" noProof="1"/>
              <a:t> </a:t>
            </a:r>
            <a:r>
              <a:rPr lang="pt-BR" sz="2500" b="0" i="1" noProof="1"/>
              <a:t>(ONDE UM CLIENTE PODE BUSCAR POR 1 OU MAIS SERVIÇOS, E 1 SERVIÇO PODE SER BUSCADO POR 1 OU MAIS CLIENTES);</a:t>
            </a:r>
            <a:r>
              <a:rPr lang="pt-BR" sz="2500" b="0" noProof="1"/>
              <a:t> </a:t>
            </a:r>
            <a:endParaRPr lang="pt-BR" sz="2500" b="0" noProof="1">
              <a:ea typeface="+mn-lt"/>
              <a:cs typeface="+mn-lt"/>
            </a:endParaRPr>
          </a:p>
          <a:p>
            <a:pPr algn="l"/>
            <a:r>
              <a:rPr lang="pt-BR" sz="2500" b="0" i="1" noProof="1"/>
              <a:t>ESSES SERVIÇOS POSSUEM </a:t>
            </a:r>
            <a:r>
              <a:rPr lang="pt-BR" sz="2500" i="1" u="sng" noProof="1"/>
              <a:t>PAGAMENTOS</a:t>
            </a:r>
            <a:r>
              <a:rPr lang="pt-BR" sz="2500" i="1" noProof="1"/>
              <a:t> </a:t>
            </a:r>
            <a:r>
              <a:rPr lang="pt-BR" sz="2500" b="0" i="1" noProof="1"/>
              <a:t>(ONDE 1 SERVIÇO POSSUI APENAS 1 PAGAMENTO, E 1 PAGAMENTO POSSUI APENAS 1 SERVIÇO);</a:t>
            </a:r>
            <a:r>
              <a:rPr lang="pt-BR" sz="2500" b="0" noProof="1"/>
              <a:t> </a:t>
            </a:r>
            <a:endParaRPr lang="pt-BR" sz="2500" b="0" noProof="1">
              <a:ea typeface="+mn-lt"/>
              <a:cs typeface="+mn-lt"/>
            </a:endParaRPr>
          </a:p>
          <a:p>
            <a:pPr algn="l"/>
            <a:r>
              <a:rPr lang="pt-BR" sz="2500" b="0" noProof="1"/>
              <a:t>E ESSES SERVIÇOS TAMBÉM SERÃO REALIZADOS POR </a:t>
            </a:r>
            <a:r>
              <a:rPr lang="pt-BR" sz="2500" noProof="1"/>
              <a:t>PROFISSIONAIS</a:t>
            </a:r>
            <a:r>
              <a:rPr lang="pt-BR" sz="2500" b="0" noProof="1"/>
              <a:t> </a:t>
            </a:r>
            <a:r>
              <a:rPr lang="pt-BR" sz="2500" b="0" i="1" noProof="1"/>
              <a:t>(ONDE 1 SERVIÇO PODERÁ SER REALIZADO POR 1 OU MAIS PROFISSIONAIS, E 1 PROFISSIONAL PODERÁ REALIZAR 1 OU MAIS SERVIÇOS)</a:t>
            </a:r>
            <a:r>
              <a:rPr lang="pt-BR" sz="2500" b="0" noProof="1"/>
              <a:t>; </a:t>
            </a:r>
            <a:endParaRPr lang="pt-BR" sz="2500" b="0" noProof="1">
              <a:ea typeface="+mn-lt"/>
              <a:cs typeface="+mn-lt"/>
            </a:endParaRPr>
          </a:p>
          <a:p>
            <a:pPr algn="l"/>
            <a:r>
              <a:rPr lang="pt-BR" sz="2500" b="0" noProof="1"/>
              <a:t>CADASTRADOS QUE RECEBEM SEUS DEVIDOS PAGAMENTOS </a:t>
            </a:r>
            <a:r>
              <a:rPr lang="pt-BR" sz="2500" b="0" i="1" noProof="1"/>
              <a:t>(ONDE 1 PROFISSIONAL RECEBE 1 OU MAIS PAGAMENTOS, E 1 PAGAMENTO É RECEBIDO POR APENAS 1 PROFISSIONAL)</a:t>
            </a:r>
            <a:r>
              <a:rPr lang="pt-BR" sz="2500" b="0" noProof="1"/>
              <a:t>; </a:t>
            </a:r>
            <a:endParaRPr lang="pt-BR" sz="2500" b="0" noProof="1">
              <a:ea typeface="+mn-lt"/>
              <a:cs typeface="+mn-lt"/>
            </a:endParaRPr>
          </a:p>
          <a:p>
            <a:pPr algn="l"/>
            <a:r>
              <a:rPr lang="pt-BR" sz="2500" b="0" noProof="1"/>
              <a:t>CLIENTES FAZEM PAGAMENTOS </a:t>
            </a:r>
            <a:r>
              <a:rPr lang="pt-BR" sz="2500" b="0" i="1" noProof="1"/>
              <a:t>(ONDE UM CLIENTE PODERÁ FAZER 1 OU MAIS PAGAMENTOS, E UM PAGAMENTO PODERÁ SER REALIZADO APENAS POR 1 CLIENTE)</a:t>
            </a:r>
            <a:r>
              <a:rPr lang="pt-BR" sz="2500" b="0" noProof="1"/>
              <a:t>. </a:t>
            </a:r>
            <a:endParaRPr lang="pt-BR" sz="2500" dirty="0"/>
          </a:p>
          <a:p>
            <a:pPr rtl="0"/>
            <a:endParaRPr lang="pt-BR" noProof="1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4131FE-08D5-4A14-A1EB-736DB8F0FF5F}"/>
              </a:ext>
            </a:extLst>
          </p:cNvPr>
          <p:cNvSpPr txBox="1">
            <a:spLocks/>
          </p:cNvSpPr>
          <p:nvPr/>
        </p:nvSpPr>
        <p:spPr bwMode="gray">
          <a:xfrm>
            <a:off x="4476745" y="137482"/>
            <a:ext cx="2517678" cy="5690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800" noProof="1"/>
              <a:t>HISTÓRIA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FAE9751-ACF0-41B6-835E-E21B0AB005BB}"/>
              </a:ext>
            </a:extLst>
          </p:cNvPr>
          <p:cNvSpPr txBox="1"/>
          <p:nvPr/>
        </p:nvSpPr>
        <p:spPr>
          <a:xfrm>
            <a:off x="10015268" y="785004"/>
            <a:ext cx="21249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b="1" dirty="0">
                <a:solidFill>
                  <a:schemeClr val="bg1"/>
                </a:solidFill>
                <a:latin typeface="Corbel"/>
              </a:rPr>
              <a:t>HELP10</a:t>
            </a: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302" y="6469"/>
            <a:ext cx="2450205" cy="712851"/>
          </a:xfrm>
        </p:spPr>
        <p:txBody>
          <a:bodyPr rtlCol="0"/>
          <a:lstStyle/>
          <a:p>
            <a:r>
              <a:rPr lang="pt-BR" noProof="1"/>
              <a:t>HISTÓRIA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359" y="1179736"/>
            <a:ext cx="6590883" cy="106197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800" b="0" noProof="1">
                <a:ea typeface="+mn-lt"/>
                <a:cs typeface="+mn-lt"/>
              </a:rPr>
              <a:t>Para especificar o </a:t>
            </a:r>
            <a:r>
              <a:rPr lang="pt-BR" sz="2800" noProof="1">
                <a:ea typeface="+mn-lt"/>
                <a:cs typeface="+mn-lt"/>
              </a:rPr>
              <a:t>CLIENTE</a:t>
            </a:r>
            <a:r>
              <a:rPr lang="pt-BR" sz="2800" b="0" noProof="1">
                <a:ea typeface="+mn-lt"/>
                <a:cs typeface="+mn-lt"/>
              </a:rPr>
              <a:t> precisamos: 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código do cliente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CPF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nome (primeiro nome e sobrenome)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sexo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e-mail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números de telefones para contato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endereço (cep, rua, bairro, logradouro, número, estado, cidade) 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classificação (média, boa, ótima). </a:t>
            </a:r>
            <a:endParaRPr lang="pt-BR" sz="2800" dirty="0">
              <a:cs typeface="Calibri"/>
            </a:endParaRPr>
          </a:p>
          <a:p>
            <a:endParaRPr lang="pt-BR" b="0" noProof="1">
              <a:cs typeface="Calibri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3</a:t>
            </a:fld>
            <a:endParaRPr lang="pt-BR" noProof="1"/>
          </a:p>
        </p:txBody>
      </p:sp>
      <p:pic>
        <p:nvPicPr>
          <p:cNvPr id="9" name="Espaço Reservado para Imagem 8" descr="Mulher sentada na cama com computador&#10;&#10;Descrição gerada automaticamente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525" r="17525"/>
          <a:stretch>
            <a:fillRect/>
          </a:stretch>
        </p:blipFill>
        <p:spPr>
          <a:xfrm rot="-2700000">
            <a:off x="7162363" y="1216529"/>
            <a:ext cx="4089652" cy="4174352"/>
          </a:xfrm>
        </p:spPr>
      </p:pic>
      <p:sp>
        <p:nvSpPr>
          <p:cNvPr id="6" name="Oval 5" descr="Pano de fundo de logotipo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90642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A1BD01-D430-4092-8ABA-8F05E6696168}"/>
              </a:ext>
            </a:extLst>
          </p:cNvPr>
          <p:cNvSpPr txBox="1"/>
          <p:nvPr/>
        </p:nvSpPr>
        <p:spPr>
          <a:xfrm>
            <a:off x="9857116" y="1532626"/>
            <a:ext cx="19668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b="1" dirty="0">
                <a:solidFill>
                  <a:schemeClr val="bg1"/>
                </a:solidFill>
                <a:latin typeface="Corbel"/>
                <a:cs typeface="Calibri"/>
              </a:rPr>
              <a:t>HELP10</a:t>
            </a:r>
          </a:p>
        </p:txBody>
      </p:sp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61" y="92732"/>
            <a:ext cx="2450205" cy="698474"/>
          </a:xfrm>
        </p:spPr>
        <p:txBody>
          <a:bodyPr rtlCol="0"/>
          <a:lstStyle/>
          <a:p>
            <a:r>
              <a:rPr lang="pt-BR" noProof="1"/>
              <a:t>HISTÓRIA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359" y="1179736"/>
            <a:ext cx="6590883" cy="106197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800" b="0" noProof="1">
                <a:ea typeface="+mn-lt"/>
                <a:cs typeface="+mn-lt"/>
              </a:rPr>
              <a:t>Para os </a:t>
            </a:r>
            <a:r>
              <a:rPr lang="pt-BR" sz="2800" noProof="1">
                <a:ea typeface="+mn-lt"/>
                <a:cs typeface="+mn-lt"/>
              </a:rPr>
              <a:t>SERVIÇOS</a:t>
            </a:r>
            <a:r>
              <a:rPr lang="pt-BR" sz="2800" b="0" noProof="1">
                <a:ea typeface="+mn-lt"/>
                <a:cs typeface="+mn-lt"/>
              </a:rPr>
              <a:t> precisamos de 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código do serviço</a:t>
            </a: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nome</a:t>
            </a:r>
            <a:endParaRPr lang="pt-B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descrição do serviço</a:t>
            </a: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data inicial (quando o serviço começou)</a:t>
            </a:r>
            <a:endParaRPr lang="pt-B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data em que o serviço foi finalizado, 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valor inicial do serviço (no caso de alteração de despesas do serviço).</a:t>
            </a: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 valor final do serviço (no caso de alteração de despesas do serviço).</a:t>
            </a:r>
            <a:endParaRPr lang="pt-BR" dirty="0">
              <a:ea typeface="+mn-lt"/>
              <a:cs typeface="+mn-lt"/>
            </a:endParaRPr>
          </a:p>
          <a:p>
            <a:endParaRPr lang="pt-BR" sz="2800" b="0" noProof="1">
              <a:cs typeface="Calibri"/>
            </a:endParaRPr>
          </a:p>
          <a:p>
            <a:endParaRPr lang="pt-BR" b="0" noProof="1">
              <a:cs typeface="Calibri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4</a:t>
            </a:fld>
            <a:endParaRPr lang="pt-BR" noProof="1"/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288" r="1288"/>
          <a:stretch>
            <a:fillRect/>
          </a:stretch>
        </p:blipFill>
        <p:spPr>
          <a:xfrm>
            <a:off x="7031223" y="1172675"/>
            <a:ext cx="4290933" cy="4404388"/>
          </a:xfrm>
        </p:spPr>
      </p:pic>
      <p:sp>
        <p:nvSpPr>
          <p:cNvPr id="6" name="Oval 5" descr="Pano de fundo de logotipo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A1BD01-D430-4092-8ABA-8F05E6696168}"/>
              </a:ext>
            </a:extLst>
          </p:cNvPr>
          <p:cNvSpPr txBox="1"/>
          <p:nvPr/>
        </p:nvSpPr>
        <p:spPr>
          <a:xfrm>
            <a:off x="9857116" y="1532626"/>
            <a:ext cx="19668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b="1" dirty="0">
                <a:solidFill>
                  <a:schemeClr val="bg1"/>
                </a:solidFill>
                <a:latin typeface="Corbel"/>
                <a:cs typeface="Calibri"/>
              </a:rPr>
              <a:t>HELP10</a:t>
            </a:r>
          </a:p>
        </p:txBody>
      </p:sp>
    </p:spTree>
    <p:extLst>
      <p:ext uri="{BB962C8B-B14F-4D97-AF65-F5344CB8AC3E}">
        <p14:creationId xmlns:p14="http://schemas.microsoft.com/office/powerpoint/2010/main" val="219822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25" y="6468"/>
            <a:ext cx="2450205" cy="698474"/>
          </a:xfrm>
        </p:spPr>
        <p:txBody>
          <a:bodyPr rtlCol="0"/>
          <a:lstStyle/>
          <a:p>
            <a:r>
              <a:rPr lang="pt-BR" noProof="1"/>
              <a:t>HISTÓRIA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382" y="872014"/>
            <a:ext cx="6993449" cy="9469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400" b="0" noProof="1">
                <a:ea typeface="+mn-lt"/>
                <a:cs typeface="+mn-lt"/>
              </a:rPr>
              <a:t>Para os </a:t>
            </a:r>
            <a:r>
              <a:rPr lang="pt-BR" sz="2400" noProof="1">
                <a:ea typeface="+mn-lt"/>
                <a:cs typeface="+mn-lt"/>
              </a:rPr>
              <a:t>PROFISSIONAIS</a:t>
            </a:r>
            <a:r>
              <a:rPr lang="pt-BR" sz="2400" b="0" noProof="1">
                <a:ea typeface="+mn-lt"/>
                <a:cs typeface="+mn-lt"/>
              </a:rPr>
              <a:t> precisamos dos seguintes dados: </a:t>
            </a: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código do profissional</a:t>
            </a: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código do serviço que o profissional vai realizar</a:t>
            </a: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CPF</a:t>
            </a: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nome (primeiro nome e sobrenome)</a:t>
            </a:r>
            <a:endParaRPr lang="pt-BR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sexo</a:t>
            </a: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antecedentes criminais</a:t>
            </a: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e-mail</a:t>
            </a: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números de telefones para contato</a:t>
            </a: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endereço (cep, rua, bairro, logradouro, número, estado, cidade), </a:t>
            </a:r>
            <a:endParaRPr lang="pt-BR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400" b="0" noProof="1">
                <a:ea typeface="+mn-lt"/>
                <a:cs typeface="+mn-lt"/>
              </a:rPr>
              <a:t>classificação que pode ser (boa, média, ótima)</a:t>
            </a:r>
            <a:endParaRPr lang="pt-BR" sz="2400" dirty="0">
              <a:cs typeface="Calibri"/>
            </a:endParaRPr>
          </a:p>
          <a:p>
            <a:endParaRPr lang="pt-BR" sz="2400" b="0" noProof="1">
              <a:ea typeface="+mn-lt"/>
              <a:cs typeface="+mn-lt"/>
            </a:endParaRPr>
          </a:p>
          <a:p>
            <a:endParaRPr lang="pt-BR" sz="2400" b="0" noProof="1">
              <a:cs typeface="Calibri"/>
            </a:endParaRPr>
          </a:p>
          <a:p>
            <a:endParaRPr lang="pt-BR" sz="2400" b="0" noProof="1">
              <a:cs typeface="Calibri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5</a:t>
            </a:fld>
            <a:endParaRPr lang="pt-BR" noProof="1"/>
          </a:p>
        </p:txBody>
      </p:sp>
      <p:pic>
        <p:nvPicPr>
          <p:cNvPr id="9" name="Espaço Reservado para Imagem 8" descr="Uma imagem contendo no interior, homem, mesa, segurando&#10;&#10;Descrição gerada automaticamente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8942" b="8942"/>
          <a:stretch>
            <a:fillRect/>
          </a:stretch>
        </p:blipFill>
        <p:spPr>
          <a:xfrm>
            <a:off x="7031223" y="1172675"/>
            <a:ext cx="4290933" cy="4404388"/>
          </a:xfrm>
        </p:spPr>
      </p:pic>
      <p:sp>
        <p:nvSpPr>
          <p:cNvPr id="6" name="Oval 5" descr="Pano de fundo de logotipo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A1BD01-D430-4092-8ABA-8F05E6696168}"/>
              </a:ext>
            </a:extLst>
          </p:cNvPr>
          <p:cNvSpPr txBox="1"/>
          <p:nvPr/>
        </p:nvSpPr>
        <p:spPr>
          <a:xfrm>
            <a:off x="9857116" y="1532626"/>
            <a:ext cx="19668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b="1" dirty="0">
                <a:solidFill>
                  <a:schemeClr val="bg1"/>
                </a:solidFill>
                <a:latin typeface="Corbel"/>
                <a:cs typeface="Calibri"/>
              </a:rPr>
              <a:t>HELP10</a:t>
            </a:r>
          </a:p>
        </p:txBody>
      </p:sp>
    </p:spTree>
    <p:extLst>
      <p:ext uri="{BB962C8B-B14F-4D97-AF65-F5344CB8AC3E}">
        <p14:creationId xmlns:p14="http://schemas.microsoft.com/office/powerpoint/2010/main" val="239906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25" y="6468"/>
            <a:ext cx="2450205" cy="698474"/>
          </a:xfrm>
        </p:spPr>
        <p:txBody>
          <a:bodyPr rtlCol="0"/>
          <a:lstStyle/>
          <a:p>
            <a:r>
              <a:rPr lang="pt-BR" noProof="1"/>
              <a:t>HISTÓRIA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605" y="1409773"/>
            <a:ext cx="6993449" cy="9469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800" b="0" noProof="1">
                <a:ea typeface="+mn-lt"/>
                <a:cs typeface="+mn-lt"/>
              </a:rPr>
              <a:t>Os </a:t>
            </a:r>
            <a:r>
              <a:rPr lang="pt-BR" sz="2800" noProof="1">
                <a:ea typeface="+mn-lt"/>
                <a:cs typeface="+mn-lt"/>
              </a:rPr>
              <a:t>CLIENTES</a:t>
            </a:r>
            <a:r>
              <a:rPr lang="pt-BR" sz="2800" b="0" noProof="1">
                <a:ea typeface="+mn-lt"/>
                <a:cs typeface="+mn-lt"/>
              </a:rPr>
              <a:t> também vão realizar </a:t>
            </a:r>
            <a:r>
              <a:rPr lang="pt-BR" sz="2800" noProof="1">
                <a:ea typeface="+mn-lt"/>
                <a:cs typeface="+mn-lt"/>
              </a:rPr>
              <a:t>PAGAMENTOS</a:t>
            </a:r>
            <a:r>
              <a:rPr lang="pt-BR" sz="2800" b="0" noProof="1">
                <a:ea typeface="+mn-lt"/>
                <a:cs typeface="+mn-lt"/>
              </a:rPr>
              <a:t> aos </a:t>
            </a:r>
            <a:r>
              <a:rPr lang="pt-BR" sz="2800" noProof="1">
                <a:ea typeface="+mn-lt"/>
                <a:cs typeface="+mn-lt"/>
              </a:rPr>
              <a:t>PROFISSIONAIS</a:t>
            </a:r>
            <a:r>
              <a:rPr lang="pt-BR" sz="2800" b="0" noProof="1">
                <a:ea typeface="+mn-lt"/>
                <a:cs typeface="+mn-lt"/>
              </a:rPr>
              <a:t> e precisamos saber mais detalhes desse pagamento, como: 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código do pagamento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tipo (à vista ou parcelado), 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data do pagamento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código do cliente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código do profissional</a:t>
            </a:r>
            <a:endParaRPr lang="pt-BR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2800" b="0" noProof="1">
                <a:ea typeface="+mn-lt"/>
                <a:cs typeface="+mn-lt"/>
              </a:rPr>
              <a:t>valor do pagamento</a:t>
            </a:r>
            <a:endParaRPr lang="pt-BR" sz="2800" dirty="0"/>
          </a:p>
          <a:p>
            <a:endParaRPr lang="pt-BR" sz="2400" b="0" noProof="1">
              <a:cs typeface="Calibri"/>
            </a:endParaRPr>
          </a:p>
          <a:p>
            <a:endParaRPr lang="pt-BR" sz="2400" b="0" noProof="1">
              <a:ea typeface="+mn-lt"/>
              <a:cs typeface="+mn-lt"/>
            </a:endParaRPr>
          </a:p>
          <a:p>
            <a:endParaRPr lang="pt-BR" sz="2400" b="0" noProof="1">
              <a:cs typeface="Calibri"/>
            </a:endParaRPr>
          </a:p>
          <a:p>
            <a:endParaRPr lang="pt-BR" sz="2400" b="0" noProof="1">
              <a:cs typeface="Calibri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6</a:t>
            </a:fld>
            <a:endParaRPr lang="pt-BR" noProof="1"/>
          </a:p>
        </p:txBody>
      </p:sp>
      <p:pic>
        <p:nvPicPr>
          <p:cNvPr id="9" name="Espaço Reservado para Imagem 8" descr="Mulher mexendo em computador portátil&#10;&#10;Descrição gerada automaticamente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7647" r="17429"/>
          <a:stretch/>
        </p:blipFill>
        <p:spPr>
          <a:xfrm rot="19080000">
            <a:off x="6973714" y="1230184"/>
            <a:ext cx="4283537" cy="4404388"/>
          </a:xfrm>
        </p:spPr>
      </p:pic>
      <p:sp>
        <p:nvSpPr>
          <p:cNvPr id="6" name="Oval 5" descr="Pano de fundo de logotipo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A1BD01-D430-4092-8ABA-8F05E6696168}"/>
              </a:ext>
            </a:extLst>
          </p:cNvPr>
          <p:cNvSpPr txBox="1"/>
          <p:nvPr/>
        </p:nvSpPr>
        <p:spPr>
          <a:xfrm>
            <a:off x="9857116" y="1532626"/>
            <a:ext cx="19668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 b="1" dirty="0">
                <a:solidFill>
                  <a:schemeClr val="bg1"/>
                </a:solidFill>
                <a:latin typeface="Corbel"/>
                <a:cs typeface="Calibri"/>
              </a:rPr>
              <a:t>HELP10</a:t>
            </a:r>
          </a:p>
        </p:txBody>
      </p:sp>
    </p:spTree>
    <p:extLst>
      <p:ext uri="{BB962C8B-B14F-4D97-AF65-F5344CB8AC3E}">
        <p14:creationId xmlns:p14="http://schemas.microsoft.com/office/powerpoint/2010/main" val="227627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21587" y="63025"/>
            <a:ext cx="4871750" cy="2255205"/>
          </a:xfrm>
        </p:spPr>
        <p:txBody>
          <a:bodyPr rtlCol="0"/>
          <a:lstStyle/>
          <a:p>
            <a:pPr algn="ctr"/>
            <a:r>
              <a:rPr lang="pt-BR" sz="4000" cap="all" noProof="1">
                <a:ea typeface="+mj-lt"/>
                <a:cs typeface="+mj-lt"/>
              </a:rPr>
              <a:t>DICIONÁRIO</a:t>
            </a:r>
            <a:br>
              <a:rPr lang="pt-BR" sz="4000" cap="all" noProof="1">
                <a:ea typeface="+mj-lt"/>
                <a:cs typeface="+mj-lt"/>
              </a:rPr>
            </a:br>
            <a:br>
              <a:rPr lang="pt-BR" sz="4000" cap="all" noProof="1">
                <a:ea typeface="+mj-lt"/>
                <a:cs typeface="+mj-lt"/>
              </a:rPr>
            </a:br>
            <a:r>
              <a:rPr lang="pt-BR" sz="4000" cap="all" noProof="1">
                <a:ea typeface="+mj-lt"/>
                <a:cs typeface="+mj-lt"/>
              </a:rPr>
              <a:t>entidade CLIENTE</a:t>
            </a:r>
            <a:r>
              <a:rPr lang="pt-BR" sz="4000" b="0" cap="all" noProof="1">
                <a:ea typeface="+mj-lt"/>
                <a:cs typeface="+mj-lt"/>
              </a:rPr>
              <a:t> </a:t>
            </a:r>
            <a:endParaRPr lang="pt-BR" sz="4000" b="0" noProof="1">
              <a:ea typeface="+mj-lt"/>
              <a:cs typeface="+mj-lt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60114" y="281315"/>
            <a:ext cx="5681252" cy="272884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Entidade que vai armazenar todos os clientes e suas respectivas informações dentro do banco de dados.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pt-BR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pt-BR" noProof="1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classificação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: um atributo composto que indica se o cliente é médio, bom ou ótimo. Tipo caractere.   </a:t>
            </a:r>
            <a:endParaRPr lang="pt-BR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cod-cliente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: atributo chave primária, que identifica o cliente na tabela CLIENTE. Tipo inteiro. </a:t>
            </a:r>
            <a:endParaRPr lang="pt-BR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cpf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: atributo chave secundária, candidata, que indica o CPF do cliente. Tipo caractere. </a:t>
            </a:r>
            <a:endParaRPr lang="pt-BR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e-mail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:</a:t>
            </a: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atributo que indica o e-mail do cliente. Tipo caractere. </a:t>
            </a:r>
            <a:endParaRPr lang="pt-BR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endereço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: atributo composto que indica o endereço do cliente. Tipo caractere. </a:t>
            </a:r>
            <a:endParaRPr lang="pt-BR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nome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: atributo composto que identifica o nome e sobrenome do cliente. Tipo caractere. </a:t>
            </a:r>
            <a:endParaRPr lang="pt-BR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sexo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: atributo que identifica o sexo do cliente. Tipo caractere. </a:t>
            </a:r>
            <a:endParaRPr lang="pt-BR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b="1" noProof="1">
                <a:solidFill>
                  <a:schemeClr val="tx1"/>
                </a:solidFill>
                <a:ea typeface="+mn-lt"/>
                <a:cs typeface="+mn-lt"/>
              </a:rPr>
              <a:t>telefones</a:t>
            </a:r>
            <a:r>
              <a:rPr lang="pt-BR" noProof="1">
                <a:solidFill>
                  <a:schemeClr val="tx1"/>
                </a:solidFill>
                <a:ea typeface="+mn-lt"/>
                <a:cs typeface="+mn-lt"/>
              </a:rPr>
              <a:t>: atributo multivalorado que identifica os contatos telefônicos do cliente. Tipo caractere. </a:t>
            </a:r>
            <a:endParaRPr lang="pt-BR" dirty="0">
              <a:solidFill>
                <a:schemeClr val="tx1"/>
              </a:solidFill>
              <a:ea typeface="+mn-lt"/>
              <a:cs typeface="+mn-lt"/>
            </a:endParaRPr>
          </a:p>
          <a:p>
            <a:endParaRPr lang="pt-BR" noProof="1">
              <a:cs typeface="Calibri"/>
            </a:endParaRP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7</a:t>
            </a:fld>
            <a:endParaRPr lang="pt-BR" noProof="1"/>
          </a:p>
        </p:txBody>
      </p:sp>
      <p:pic>
        <p:nvPicPr>
          <p:cNvPr id="10" name="Imagem 10" descr="Mulher sentada na cama com computador&#10;&#10;Descrição gerada automaticamente">
            <a:extLst>
              <a:ext uri="{FF2B5EF4-FFF2-40B4-BE49-F238E27FC236}">
                <a16:creationId xmlns:a16="http://schemas.microsoft.com/office/drawing/2014/main" id="{AB1E8B23-C8D9-4A4A-BAF9-3D7E7460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68" y="2226962"/>
            <a:ext cx="4583713" cy="36740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159493" y="-133620"/>
            <a:ext cx="4871750" cy="2255205"/>
          </a:xfrm>
        </p:spPr>
        <p:txBody>
          <a:bodyPr rtlCol="0"/>
          <a:lstStyle/>
          <a:p>
            <a:pPr algn="ctr"/>
            <a:r>
              <a:rPr lang="pt-BR" sz="4000" cap="all" noProof="1">
                <a:ea typeface="+mj-lt"/>
                <a:cs typeface="+mj-lt"/>
              </a:rPr>
              <a:t>DICIONÁRIO</a:t>
            </a:r>
            <a:br>
              <a:rPr lang="pt-BR" sz="4000" cap="all" noProof="1">
                <a:ea typeface="+mj-lt"/>
                <a:cs typeface="+mj-lt"/>
              </a:rPr>
            </a:br>
            <a:br>
              <a:rPr lang="pt-BR" sz="4000" cap="all" noProof="1">
                <a:ea typeface="+mj-lt"/>
                <a:cs typeface="+mj-lt"/>
              </a:rPr>
            </a:br>
            <a:r>
              <a:rPr lang="pt-BR" sz="4000" cap="all" noProof="1">
                <a:ea typeface="+mj-lt"/>
                <a:cs typeface="+mj-lt"/>
              </a:rPr>
              <a:t>entidade PAMENTOS</a:t>
            </a:r>
            <a:endParaRPr lang="pt-BR" sz="4000" b="0" cap="all" noProof="1">
              <a:ea typeface="+mj-lt"/>
              <a:cs typeface="+mj-lt"/>
            </a:endParaRP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8</a:t>
            </a:fld>
            <a:endParaRPr lang="pt-BR" noProof="1"/>
          </a:p>
        </p:txBody>
      </p:sp>
      <p:pic>
        <p:nvPicPr>
          <p:cNvPr id="10" name="Imagem 10" descr="Mulher sentada em frente a computador&#10;&#10;Descrição gerada automaticamente">
            <a:extLst>
              <a:ext uri="{FF2B5EF4-FFF2-40B4-BE49-F238E27FC236}">
                <a16:creationId xmlns:a16="http://schemas.microsoft.com/office/drawing/2014/main" id="{AB1E8B23-C8D9-4A4A-BAF9-3D7E7460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68" y="2177624"/>
            <a:ext cx="4571423" cy="37112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48AE658-6320-4B19-82C5-D3A144D35B04}"/>
              </a:ext>
            </a:extLst>
          </p:cNvPr>
          <p:cNvSpPr txBox="1"/>
          <p:nvPr/>
        </p:nvSpPr>
        <p:spPr>
          <a:xfrm>
            <a:off x="253042" y="94890"/>
            <a:ext cx="5446143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Entidade que vai armazenar todos os pagamentos e suas respectivas informações dentro do banco de dados.</a:t>
            </a:r>
            <a:r>
              <a:rPr lang="pt-BR" dirty="0">
                <a:ea typeface="+mn-lt"/>
                <a:cs typeface="+mn-lt"/>
              </a:rPr>
              <a:t> </a:t>
            </a:r>
            <a:endParaRPr lang="pt-BR" dirty="0">
              <a:cs typeface="Calibri"/>
            </a:endParaRPr>
          </a:p>
          <a:p>
            <a:endParaRPr lang="pt-BR" dirty="0">
              <a:ea typeface="+mn-lt"/>
              <a:cs typeface="+mn-lt"/>
            </a:endParaRPr>
          </a:p>
          <a:p>
            <a:r>
              <a:rPr lang="pt-BR" b="1" dirty="0" err="1">
                <a:ea typeface="+mn-lt"/>
                <a:cs typeface="+mn-lt"/>
              </a:rPr>
              <a:t>cod</a:t>
            </a:r>
            <a:r>
              <a:rPr lang="pt-BR" b="1" dirty="0">
                <a:ea typeface="+mn-lt"/>
                <a:cs typeface="+mn-lt"/>
              </a:rPr>
              <a:t>-cliente: </a:t>
            </a:r>
            <a:r>
              <a:rPr lang="pt-BR" dirty="0">
                <a:ea typeface="+mn-lt"/>
                <a:cs typeface="+mn-lt"/>
              </a:rPr>
              <a:t>atributo chave estrangeira que identifica o cliente pagador na tabela PAGAMENTOS. Tipo inteiro. </a:t>
            </a:r>
            <a:endParaRPr lang="pt-BR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>
              <a:cs typeface="Calibri"/>
            </a:endParaRPr>
          </a:p>
          <a:p>
            <a:r>
              <a:rPr lang="pt-BR" b="1" dirty="0" err="1">
                <a:ea typeface="+mn-lt"/>
                <a:cs typeface="+mn-lt"/>
              </a:rPr>
              <a:t>cod</a:t>
            </a:r>
            <a:r>
              <a:rPr lang="pt-BR" b="1" dirty="0">
                <a:ea typeface="+mn-lt"/>
                <a:cs typeface="+mn-lt"/>
              </a:rPr>
              <a:t>-pagamento: </a:t>
            </a:r>
            <a:r>
              <a:rPr lang="pt-BR" dirty="0">
                <a:ea typeface="+mn-lt"/>
                <a:cs typeface="+mn-lt"/>
              </a:rPr>
              <a:t>atributo chave primária que identifica o pagamento na tabela PAGAMENTOS. Tipo inteiro. </a:t>
            </a:r>
            <a:endParaRPr lang="pt-BR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>
              <a:cs typeface="Calibri"/>
            </a:endParaRPr>
          </a:p>
          <a:p>
            <a:r>
              <a:rPr lang="pt-BR" b="1" dirty="0" err="1">
                <a:ea typeface="+mn-lt"/>
                <a:cs typeface="+mn-lt"/>
              </a:rPr>
              <a:t>cod</a:t>
            </a:r>
            <a:r>
              <a:rPr lang="pt-BR" b="1" dirty="0">
                <a:ea typeface="+mn-lt"/>
                <a:cs typeface="+mn-lt"/>
              </a:rPr>
              <a:t>-profissional: </a:t>
            </a:r>
            <a:r>
              <a:rPr lang="pt-BR" dirty="0">
                <a:ea typeface="+mn-lt"/>
                <a:cs typeface="+mn-lt"/>
              </a:rPr>
              <a:t>atributo chave estrangeira que identifica o profissional que recebe o pagamento na tabela PAGAMENTOS. Tipo Inteiro. </a:t>
            </a:r>
            <a:endParaRPr lang="pt-BR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>
              <a:cs typeface="Calibri"/>
            </a:endParaRPr>
          </a:p>
          <a:p>
            <a:r>
              <a:rPr lang="pt-BR" b="1" dirty="0">
                <a:ea typeface="+mn-lt"/>
                <a:cs typeface="+mn-lt"/>
              </a:rPr>
              <a:t>data: </a:t>
            </a:r>
            <a:r>
              <a:rPr lang="pt-BR" dirty="0">
                <a:ea typeface="+mn-lt"/>
                <a:cs typeface="+mn-lt"/>
              </a:rPr>
              <a:t>data da ocorrência do pagamento. Tipo data. </a:t>
            </a:r>
            <a:endParaRPr lang="pt-BR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>
              <a:cs typeface="Calibri"/>
            </a:endParaRPr>
          </a:p>
          <a:p>
            <a:r>
              <a:rPr lang="pt-BR" b="1" dirty="0">
                <a:ea typeface="+mn-lt"/>
                <a:cs typeface="+mn-lt"/>
              </a:rPr>
              <a:t>tipo-pagamento: </a:t>
            </a:r>
            <a:r>
              <a:rPr lang="pt-BR" dirty="0">
                <a:ea typeface="+mn-lt"/>
                <a:cs typeface="+mn-lt"/>
              </a:rPr>
              <a:t>atributo que identifica se o pagamento foi realizado à vista ou no cartão. Tipo caractere. </a:t>
            </a:r>
            <a:endParaRPr lang="pt-BR"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>
              <a:cs typeface="Calibri"/>
            </a:endParaRPr>
          </a:p>
          <a:p>
            <a:r>
              <a:rPr lang="pt-BR" b="1" dirty="0">
                <a:ea typeface="+mn-lt"/>
                <a:cs typeface="+mn-lt"/>
              </a:rPr>
              <a:t>valor: </a:t>
            </a:r>
            <a:r>
              <a:rPr lang="pt-BR" dirty="0">
                <a:ea typeface="+mn-lt"/>
                <a:cs typeface="+mn-lt"/>
              </a:rPr>
              <a:t>atributo que identifica a quantia em reais do serviço a ser pago. Tipo real. </a:t>
            </a:r>
            <a:endParaRPr lang="pt-BR">
              <a:cs typeface="Calibri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75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220945" y="185928"/>
            <a:ext cx="4871750" cy="2255205"/>
          </a:xfrm>
        </p:spPr>
        <p:txBody>
          <a:bodyPr rtlCol="0"/>
          <a:lstStyle/>
          <a:p>
            <a:pPr algn="ctr"/>
            <a:r>
              <a:rPr lang="pt-BR" sz="4000" cap="all" noProof="1">
                <a:ea typeface="+mj-lt"/>
                <a:cs typeface="+mj-lt"/>
              </a:rPr>
              <a:t>DICIONÁRIO</a:t>
            </a:r>
            <a:br>
              <a:rPr lang="pt-BR" sz="4000" cap="all" noProof="1">
                <a:ea typeface="+mj-lt"/>
                <a:cs typeface="+mj-lt"/>
              </a:rPr>
            </a:br>
            <a:br>
              <a:rPr lang="pt-BR" sz="4000" cap="all" noProof="1">
                <a:ea typeface="+mj-lt"/>
                <a:cs typeface="+mj-lt"/>
              </a:rPr>
            </a:br>
            <a:r>
              <a:rPr lang="pt-BR" sz="4000" cap="all" noProof="1">
                <a:ea typeface="+mj-lt"/>
                <a:cs typeface="+mj-lt"/>
              </a:rPr>
              <a:t>entidade PROFISSIONAIS</a:t>
            </a:r>
            <a:endParaRPr lang="pt-BR" sz="4000" b="0" cap="all" noProof="1">
              <a:ea typeface="+mj-lt"/>
              <a:cs typeface="+mj-lt"/>
            </a:endParaRP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9</a:t>
            </a:fld>
            <a:endParaRPr lang="pt-BR" noProof="1"/>
          </a:p>
        </p:txBody>
      </p:sp>
      <p:pic>
        <p:nvPicPr>
          <p:cNvPr id="10" name="Imagem 10" descr="Homem em pé em frente a janela&#10;&#10;Descrição gerada automaticamente">
            <a:extLst>
              <a:ext uri="{FF2B5EF4-FFF2-40B4-BE49-F238E27FC236}">
                <a16:creationId xmlns:a16="http://schemas.microsoft.com/office/drawing/2014/main" id="{AB1E8B23-C8D9-4A4A-BAF9-3D7E7460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625" y="2340988"/>
            <a:ext cx="4431553" cy="34705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48AE658-6320-4B19-82C5-D3A144D35B04}"/>
              </a:ext>
            </a:extLst>
          </p:cNvPr>
          <p:cNvSpPr txBox="1"/>
          <p:nvPr/>
        </p:nvSpPr>
        <p:spPr>
          <a:xfrm>
            <a:off x="253042" y="94890"/>
            <a:ext cx="544614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Entidade que vai armazenar todos os profissionais e suas respectivas informações dentro do banco de dados.</a:t>
            </a:r>
            <a:r>
              <a:rPr lang="pt-BR" dirty="0">
                <a:ea typeface="+mn-lt"/>
                <a:cs typeface="+mn-lt"/>
              </a:rPr>
              <a:t> </a:t>
            </a:r>
            <a:endParaRPr lang="pt-BR"/>
          </a:p>
          <a:p>
            <a:r>
              <a:rPr lang="pt-BR" b="1" dirty="0">
                <a:ea typeface="+mn-lt"/>
                <a:cs typeface="+mn-lt"/>
              </a:rPr>
              <a:t> </a:t>
            </a:r>
            <a:r>
              <a:rPr lang="pt-BR" dirty="0">
                <a:ea typeface="+mn-lt"/>
                <a:cs typeface="+mn-lt"/>
              </a:rPr>
              <a:t> </a:t>
            </a:r>
            <a:endParaRPr lang="pt-BR"/>
          </a:p>
          <a:p>
            <a:r>
              <a:rPr lang="pt-BR" b="1" dirty="0" err="1">
                <a:ea typeface="+mn-lt"/>
                <a:cs typeface="+mn-lt"/>
              </a:rPr>
              <a:t>antecedentes_criminais</a:t>
            </a:r>
            <a:r>
              <a:rPr lang="pt-BR" dirty="0">
                <a:ea typeface="+mn-lt"/>
                <a:cs typeface="+mn-lt"/>
              </a:rPr>
              <a:t> </a:t>
            </a:r>
            <a:endParaRPr lang="pt-BR"/>
          </a:p>
          <a:p>
            <a:r>
              <a:rPr lang="pt-BR" dirty="0">
                <a:ea typeface="+mn-lt"/>
                <a:cs typeface="+mn-lt"/>
              </a:rPr>
              <a:t>atributo que acusa se o profissional tem passagem na polícia. Tipo booleano. </a:t>
            </a:r>
            <a:endParaRPr lang="pt-BR"/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>
                <a:ea typeface="+mn-lt"/>
                <a:cs typeface="+mn-lt"/>
              </a:rPr>
              <a:t>classificação: u</a:t>
            </a:r>
            <a:r>
              <a:rPr lang="pt-BR" dirty="0">
                <a:ea typeface="+mn-lt"/>
                <a:cs typeface="+mn-lt"/>
              </a:rPr>
              <a:t>m atributo composto que indica se o profissional é médio, bom ou ótimo. Tipo caractere. </a:t>
            </a:r>
            <a:endParaRPr lang="pt-BR"/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 err="1">
                <a:ea typeface="+mn-lt"/>
                <a:cs typeface="+mn-lt"/>
              </a:rPr>
              <a:t>cod</a:t>
            </a:r>
            <a:r>
              <a:rPr lang="pt-BR" b="1" dirty="0">
                <a:ea typeface="+mn-lt"/>
                <a:cs typeface="+mn-lt"/>
              </a:rPr>
              <a:t>-profissional: </a:t>
            </a:r>
            <a:r>
              <a:rPr lang="pt-BR" dirty="0">
                <a:ea typeface="+mn-lt"/>
                <a:cs typeface="+mn-lt"/>
              </a:rPr>
              <a:t>atributo chave primária, que identifica o profissional na tabela PROFISSIONAIS. Tipo inteiro. </a:t>
            </a:r>
            <a:endParaRPr lang="pt-BR"/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 err="1">
                <a:ea typeface="+mn-lt"/>
                <a:cs typeface="+mn-lt"/>
              </a:rPr>
              <a:t>cod</a:t>
            </a:r>
            <a:r>
              <a:rPr lang="pt-BR" b="1" dirty="0">
                <a:ea typeface="+mn-lt"/>
                <a:cs typeface="+mn-lt"/>
              </a:rPr>
              <a:t>-serviço: </a:t>
            </a:r>
            <a:r>
              <a:rPr lang="pt-BR" dirty="0">
                <a:ea typeface="+mn-lt"/>
                <a:cs typeface="+mn-lt"/>
              </a:rPr>
              <a:t>chave estrangeira identificadora do serviço na tabela PROFISSIONAIS. Tipo inteiro. </a:t>
            </a:r>
            <a:endParaRPr lang="pt-BR"/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r>
              <a:rPr lang="pt-BR" b="1" dirty="0">
                <a:ea typeface="+mn-lt"/>
                <a:cs typeface="+mn-lt"/>
              </a:rPr>
              <a:t>e-mail: </a:t>
            </a:r>
            <a:r>
              <a:rPr lang="pt-BR" dirty="0">
                <a:ea typeface="+mn-lt"/>
                <a:cs typeface="+mn-lt"/>
              </a:rPr>
              <a:t>atributo que indica o e-mail do profissional. Tipo caractere. </a:t>
            </a:r>
            <a:endParaRPr lang="pt-BR"/>
          </a:p>
          <a:p>
            <a:r>
              <a:rPr lang="pt-BR" dirty="0">
                <a:ea typeface="+mn-lt"/>
                <a:cs typeface="+mn-lt"/>
              </a:rPr>
              <a:t>  </a:t>
            </a:r>
            <a:endParaRPr lang="pt-BR"/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701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CB7D79-A330-4BC9-A964-3F617D32A6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5C6C01-35C7-4561-8BAD-91E4FACA29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8C5FEF-6CA4-44CC-8E61-9E775B9B78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TF66835393</Template>
  <TotalTime>0</TotalTime>
  <Words>1229</Words>
  <Application>Microsoft Office PowerPoint</Application>
  <PresentationFormat>Widescreen</PresentationFormat>
  <Paragraphs>309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Tema do Office</vt:lpstr>
      <vt:lpstr>HELP10</vt:lpstr>
      <vt:lpstr>Apresentação do PowerPoint</vt:lpstr>
      <vt:lpstr>HISTÓRIA</vt:lpstr>
      <vt:lpstr>HISTÓRIA</vt:lpstr>
      <vt:lpstr>HISTÓRIA</vt:lpstr>
      <vt:lpstr>HISTÓRIA</vt:lpstr>
      <vt:lpstr>DICIONÁRIO  entidade CLIENTE </vt:lpstr>
      <vt:lpstr>DICIONÁRIO  entidade PAMENTOS</vt:lpstr>
      <vt:lpstr>DICIONÁRIO  entidade PROFISSIONAIS</vt:lpstr>
      <vt:lpstr>DICIONÁRIO  entidade PROFISSIONAIS</vt:lpstr>
      <vt:lpstr>DICIONÁRIO  entidade serviços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DA CAPA DA APRESENTAÇÃO</dc:title>
  <dc:creator/>
  <cp:lastModifiedBy/>
  <cp:revision>395</cp:revision>
  <dcterms:created xsi:type="dcterms:W3CDTF">2021-04-19T07:24:49Z</dcterms:created>
  <dcterms:modified xsi:type="dcterms:W3CDTF">2021-04-19T08:56:05Z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